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ibre Baskerville" panose="02000000000000000000" pitchFamily="2" charset="0"/>
      <p:regular r:id="rId13"/>
    </p:embeddedFont>
    <p:embeddedFont>
      <p:font typeface="Open Sans" panose="020B0606030504020204" pitchFamily="34" charset="0"/>
      <p:regular r:id="rId14"/>
    </p:embeddedFont>
    <p:embeddedFont>
      <p:font typeface="Tw Cen MT" panose="020B0602020104020603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1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1560942"/>
            <a:ext cx="10427971" cy="3011056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1"/>
            <a:ext cx="10427971" cy="1645919"/>
          </a:xfrm>
        </p:spPr>
        <p:txBody>
          <a:bodyPr>
            <a:normAutofit/>
          </a:bodyPr>
          <a:lstStyle>
            <a:lvl1pPr marL="0" indent="0" algn="ctr">
              <a:buNone/>
              <a:defRPr sz="264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CD9C3-EF20-4769-8CE3-6E290591016B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4CC7-5A91-438D-ACCA-AE29263BA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3273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5147249"/>
            <a:ext cx="12437318" cy="97393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21693" y="837913"/>
            <a:ext cx="11787038" cy="3856963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6130474"/>
            <a:ext cx="12437342" cy="81896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CD9C3-EF20-4769-8CE3-6E290591016B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4CC7-5A91-438D-ACCA-AE29263BA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69917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19"/>
            <a:ext cx="12437342" cy="4112694"/>
          </a:xfrm>
        </p:spPr>
        <p:txBody>
          <a:bodyPr anchor="ctr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045785"/>
            <a:ext cx="12437342" cy="1903656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CD9C3-EF20-4769-8CE3-6E290591016B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4CC7-5A91-438D-ACCA-AE29263BA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8304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8"/>
            <a:ext cx="10502759" cy="71374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5247356"/>
            <a:ext cx="12437342" cy="17052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CD9C3-EF20-4769-8CE3-6E290591016B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4CC7-5A91-438D-ACCA-AE29263BA000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201786" y="90499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669070" y="359229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937995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2566466"/>
            <a:ext cx="12437342" cy="30142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594802"/>
            <a:ext cx="12437342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CD9C3-EF20-4769-8CE3-6E290591016B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4CC7-5A91-438D-ACCA-AE29263BA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47809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12437342" cy="1926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29" y="2840512"/>
            <a:ext cx="395877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29" y="3532027"/>
            <a:ext cx="395877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42868" y="2840512"/>
            <a:ext cx="3949825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618" y="3532027"/>
            <a:ext cx="396402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7" y="2840512"/>
            <a:ext cx="396591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67957" y="3532027"/>
            <a:ext cx="3965914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CD9C3-EF20-4769-8CE3-6E290591016B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4CC7-5A91-438D-ACCA-AE29263BA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27866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29" y="732927"/>
            <a:ext cx="12437342" cy="19247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29" y="5045784"/>
            <a:ext cx="395569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6529" y="2840512"/>
            <a:ext cx="3955691" cy="18288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29" y="5737298"/>
            <a:ext cx="3955691" cy="121214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11" y="5045784"/>
            <a:ext cx="396219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329618" y="2840512"/>
            <a:ext cx="3964022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37297"/>
            <a:ext cx="3964022" cy="1212143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5045784"/>
            <a:ext cx="3960817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567957" y="2840512"/>
            <a:ext cx="3965914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808" y="5737294"/>
            <a:ext cx="3966064" cy="1212145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CD9C3-EF20-4769-8CE3-6E290591016B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4CC7-5A91-438D-ACCA-AE29263BA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30471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2840512"/>
            <a:ext cx="12437342" cy="4108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CD9C3-EF20-4769-8CE3-6E290591016B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4CC7-5A91-438D-ACCA-AE29263BA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04897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731522"/>
            <a:ext cx="3063991" cy="621791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731522"/>
            <a:ext cx="9190469" cy="621791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CD9C3-EF20-4769-8CE3-6E290591016B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4CC7-5A91-438D-ACCA-AE29263BA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36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1981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165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1243659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CD9C3-EF20-4769-8CE3-6E290591016B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4CC7-5A91-438D-ACCA-AE29263BA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86749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820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8533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9714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250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9217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1506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7570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68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994276"/>
            <a:ext cx="12422102" cy="328418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29" y="4388949"/>
            <a:ext cx="12422102" cy="164182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CD9C3-EF20-4769-8CE3-6E290591016B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4CC7-5A91-438D-ACCA-AE29263BA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663268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612723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7406640" y="2840511"/>
            <a:ext cx="6126480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CD9C3-EF20-4769-8CE3-6E290591016B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4CC7-5A91-438D-ACCA-AE29263BA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91089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594" y="2845222"/>
            <a:ext cx="5848169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096530" y="3661215"/>
            <a:ext cx="6127232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75708" y="2845222"/>
            <a:ext cx="5858165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7406641" y="3661215"/>
            <a:ext cx="6126481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CD9C3-EF20-4769-8CE3-6E290591016B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4CC7-5A91-438D-ACCA-AE29263BA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24910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CD9C3-EF20-4769-8CE3-6E290591016B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4CC7-5A91-438D-ACCA-AE29263BA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35028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CD9C3-EF20-4769-8CE3-6E290591016B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4CC7-5A91-438D-ACCA-AE29263BA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00547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731520"/>
            <a:ext cx="4722826" cy="24279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093675" y="731521"/>
            <a:ext cx="7440196" cy="62179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3159422"/>
            <a:ext cx="4722827" cy="3790018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CD9C3-EF20-4769-8CE3-6E290591016B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4CC7-5A91-438D-ACCA-AE29263BA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46448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7121963" cy="2427905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3" y="731521"/>
            <a:ext cx="3906430" cy="621792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159423"/>
            <a:ext cx="7121939" cy="379001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CD9C3-EF20-4769-8CE3-6E290591016B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E4CC7-5A91-438D-ACCA-AE29263BA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05912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30" y="2840512"/>
            <a:ext cx="12437342" cy="410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4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12CD9C3-EF20-4769-8CE3-6E290591016B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30" y="7059931"/>
            <a:ext cx="800746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1705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3EE4CC7-5A91-438D-ACCA-AE29263BA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37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32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216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92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6349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Retail Sales &amp; Profitability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2121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Data-driven business intelligence project delivering actionable insights for retail managers and analysts.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002173"/>
            <a:ext cx="7556421" cy="963811"/>
          </a:xfrm>
          <a:prstGeom prst="roundRect">
            <a:avLst>
              <a:gd name="adj" fmla="val 3530"/>
            </a:avLst>
          </a:prstGeom>
          <a:solidFill>
            <a:srgbClr val="C3C2F0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5353883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5285661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Shivam Singh — Python | SQL | Power BI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68535" y="2851666"/>
            <a:ext cx="275165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Recommendations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2568535" y="3278862"/>
            <a:ext cx="3104436" cy="1678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 discount strategy: targeted, threshold-based promotions to protect margins</a:t>
            </a:r>
            <a:endParaRPr lang="en-US" sz="1050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Drive assortment toward high-margin products and reduce loss-making SKUs</a:t>
            </a:r>
            <a:endParaRPr lang="en-US" sz="1050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 region-specific tactics: tailored pricing, inventory, and marketing</a:t>
            </a:r>
            <a:endParaRPr lang="en-US" sz="1050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Strengthen retention programs for top customers to stabilize revenue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2568535" y="5032653"/>
            <a:ext cx="3104436" cy="353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steps will improve profitability while preserving competitive pricing.</a:t>
            </a:r>
            <a:endParaRPr lang="en-US" sz="1050" dirty="0"/>
          </a:p>
        </p:txBody>
      </p:sp>
      <p:sp>
        <p:nvSpPr>
          <p:cNvPr id="5" name="Shape 3"/>
          <p:cNvSpPr/>
          <p:nvPr/>
        </p:nvSpPr>
        <p:spPr>
          <a:xfrm>
            <a:off x="6016109" y="489466"/>
            <a:ext cx="2984897" cy="1103709"/>
          </a:xfrm>
          <a:prstGeom prst="roundRect">
            <a:avLst>
              <a:gd name="adj" fmla="val 1870"/>
            </a:avLst>
          </a:prstGeom>
          <a:solidFill>
            <a:srgbClr val="EAE8F3"/>
          </a:solidFill>
          <a:ln/>
        </p:spPr>
      </p:sp>
      <p:sp>
        <p:nvSpPr>
          <p:cNvPr id="6" name="Text 4"/>
          <p:cNvSpPr/>
          <p:nvPr/>
        </p:nvSpPr>
        <p:spPr>
          <a:xfrm>
            <a:off x="6153626" y="626983"/>
            <a:ext cx="1719739" cy="214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Impact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153626" y="925235"/>
            <a:ext cx="2709863" cy="530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Clear, repeatable analytics pipeline enabling faster decisions and measurable margin improvements.</a:t>
            </a:r>
            <a:endParaRPr lang="en-US" sz="1050" dirty="0"/>
          </a:p>
        </p:txBody>
      </p:sp>
      <p:sp>
        <p:nvSpPr>
          <p:cNvPr id="8" name="Shape 6"/>
          <p:cNvSpPr/>
          <p:nvPr/>
        </p:nvSpPr>
        <p:spPr>
          <a:xfrm>
            <a:off x="9084350" y="489466"/>
            <a:ext cx="2984897" cy="1103709"/>
          </a:xfrm>
          <a:prstGeom prst="roundRect">
            <a:avLst>
              <a:gd name="adj" fmla="val 1870"/>
            </a:avLst>
          </a:prstGeom>
          <a:solidFill>
            <a:srgbClr val="EAE8F3"/>
          </a:solidFill>
          <a:ln/>
        </p:spPr>
      </p:sp>
      <p:sp>
        <p:nvSpPr>
          <p:cNvPr id="9" name="Text 7"/>
          <p:cNvSpPr/>
          <p:nvPr/>
        </p:nvSpPr>
        <p:spPr>
          <a:xfrm>
            <a:off x="9221867" y="626983"/>
            <a:ext cx="1719739" cy="214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Next Steps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9221867" y="925235"/>
            <a:ext cx="2709863" cy="353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prioritized recommendations and monitor via dashboard KPIs.</a:t>
            </a:r>
            <a:endParaRPr lang="en-US" sz="10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109" y="1686997"/>
            <a:ext cx="6053137" cy="60531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83675" y="3068717"/>
            <a:ext cx="3206591" cy="400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Problem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1783675" y="3582710"/>
            <a:ext cx="3617833" cy="1651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Thousands of daily transactions, limited clarity on profit drivers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Unclear impact of discounts on margins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Underperforming regions and loss-making products go unnoticed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Difficulty identifying high-value customers for targeted actions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30" y="587812"/>
            <a:ext cx="7053977" cy="70539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792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Objective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311718"/>
            <a:ext cx="6244709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overall sales and profit performance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profit-driving categories and loss-making SKUs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Evaluate regional trends and discount effects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Deliver an interactive dashboard for decision-makers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9521" y="1546265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449985" y="15462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Sales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449985" y="2127409"/>
            <a:ext cx="53942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Revenue trends and KPIs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9521" y="2943939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49985" y="2943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Profit Focus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449985" y="3525083"/>
            <a:ext cx="53942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Category &amp; SKU margins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99521" y="4341614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449985" y="43416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Regional Insights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8449985" y="4922758"/>
            <a:ext cx="53942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Underperforming areas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99521" y="5739289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449985" y="57392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 Impact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449985" y="6320433"/>
            <a:ext cx="53942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Margin sensitivity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258" y="576858"/>
            <a:ext cx="4195882" cy="524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Tools &amp; Workflow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2" y="1489353"/>
            <a:ext cx="13053417" cy="56289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66808" y="6050817"/>
            <a:ext cx="2961372" cy="370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KPI Calculation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1666808" y="4747813"/>
            <a:ext cx="2961372" cy="370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Visualization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666808" y="3457972"/>
            <a:ext cx="2961372" cy="370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Queries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666808" y="2154968"/>
            <a:ext cx="2961372" cy="370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Cleaning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34258" y="7336512"/>
            <a:ext cx="1316188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end-to-end workflow ensures clean inputs, repeatable queries, visual storytelling, and measurable KPIs for fast decision-making.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478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248739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9,994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2565916" y="4280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Transactions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70953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Individual sales records audited and cleaned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456884" y="3248739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21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9229130" y="4280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Columns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770953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Sales, Profit, Discount, Region, Category, Customer, Shipping, and more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519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was cleaned, deduplicated, and transformed for reliable analytics and dashboard refreshes.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12156"/>
            <a:ext cx="4205168" cy="42051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59981" y="2600920"/>
            <a:ext cx="560355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 Analysis Highlights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5559981" y="3394710"/>
            <a:ext cx="8284131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15+ business questions answered via parameterized queries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Revenue, profit, and margin by category/sub-category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Identification of loss-making SKUs and discount sensitivity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customers and transactional patterns for segmentation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5559981" y="5288280"/>
            <a:ext cx="8284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Analysis logic is documented and reproducible for future queries.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88788"/>
            <a:ext cx="707386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Dashboard Overview — Page 1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59592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Executive overview containing Revenue KPI, Profit KPI, Order Count, Profit Margin, Sales Trend, and category/region performance snapshot.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576882"/>
            <a:ext cx="7556421" cy="963811"/>
          </a:xfrm>
          <a:prstGeom prst="roundRect">
            <a:avLst>
              <a:gd name="adj" fmla="val 3530"/>
            </a:avLst>
          </a:prstGeom>
          <a:solidFill>
            <a:srgbClr val="C3C2F0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4928592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4860369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High-level performance summary for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33330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Profitability Deep Dive — Page 2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30744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Focused views for sub-category margins, discount vs. profit analysis, top customers, loss-making products, and regional distribution for operational action.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1180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841784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068598"/>
            <a:ext cx="39712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Technology Leads Revenue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559016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revenue concentration in tech categories; focus on inventory and upsell.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841784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7" name="Text 5"/>
          <p:cNvSpPr/>
          <p:nvPr/>
        </p:nvSpPr>
        <p:spPr>
          <a:xfrm>
            <a:off x="7655362" y="3068598"/>
            <a:ext cx="42486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Discounts Compress Margins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3559016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High-discount SKUs show materially lower profit margins — adjust promotion rules.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738449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10" name="Text 8"/>
          <p:cNvSpPr/>
          <p:nvPr/>
        </p:nvSpPr>
        <p:spPr>
          <a:xfrm>
            <a:off x="1020604" y="4965263"/>
            <a:ext cx="36272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Concentrated Customers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455682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Revenue skewed toward a small cohort — prioritize retention and premium offers.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738449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13" name="Text 11"/>
          <p:cNvSpPr/>
          <p:nvPr/>
        </p:nvSpPr>
        <p:spPr>
          <a:xfrm>
            <a:off x="7655362" y="49652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Regional Variance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362" y="5455682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Some regions underperform despite strong SKUs elsewhere — examine pricing and assortment.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4</TotalTime>
  <Words>440</Words>
  <Application>Microsoft Office PowerPoint</Application>
  <PresentationFormat>Custom</PresentationFormat>
  <Paragraphs>75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Tw Cen MT</vt:lpstr>
      <vt:lpstr>Libre Baskerville</vt:lpstr>
      <vt:lpstr>Open Sans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shivam singh</cp:lastModifiedBy>
  <cp:revision>2</cp:revision>
  <dcterms:created xsi:type="dcterms:W3CDTF">2026-02-19T18:44:53Z</dcterms:created>
  <dcterms:modified xsi:type="dcterms:W3CDTF">2026-02-19T18:50:06Z</dcterms:modified>
</cp:coreProperties>
</file>